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9" r:id="rId3"/>
    <p:sldId id="270" r:id="rId4"/>
    <p:sldId id="274" r:id="rId5"/>
    <p:sldId id="272" r:id="rId6"/>
    <p:sldId id="271" r:id="rId7"/>
    <p:sldId id="289" r:id="rId8"/>
    <p:sldId id="275" r:id="rId9"/>
    <p:sldId id="276" r:id="rId10"/>
    <p:sldId id="279" r:id="rId11"/>
    <p:sldId id="283" r:id="rId12"/>
    <p:sldId id="284" r:id="rId13"/>
    <p:sldId id="285" r:id="rId14"/>
    <p:sldId id="286" r:id="rId15"/>
    <p:sldId id="287" r:id="rId16"/>
    <p:sldId id="277" r:id="rId17"/>
    <p:sldId id="281" r:id="rId18"/>
    <p:sldId id="282" r:id="rId19"/>
    <p:sldId id="290" r:id="rId20"/>
    <p:sldId id="273" r:id="rId21"/>
    <p:sldId id="288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89"/>
            <p14:sldId id="275"/>
            <p14:sldId id="276"/>
            <p14:sldId id="279"/>
            <p14:sldId id="283"/>
            <p14:sldId id="284"/>
            <p14:sldId id="285"/>
            <p14:sldId id="286"/>
            <p14:sldId id="287"/>
            <p14:sldId id="277"/>
            <p14:sldId id="281"/>
            <p14:sldId id="282"/>
            <p14:sldId id="290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406" autoAdjust="0"/>
  </p:normalViewPr>
  <p:slideViewPr>
    <p:cSldViewPr snapToGrid="0" snapToObjects="1">
      <p:cViewPr varScale="1">
        <p:scale>
          <a:sx n="95" d="100"/>
          <a:sy n="95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membrane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relative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such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Dataset </a:t>
            </a:r>
            <a:r>
              <a:rPr lang="de-DE" dirty="0" err="1"/>
              <a:t>size</a:t>
            </a:r>
            <a:r>
              <a:rPr lang="de-DE" dirty="0"/>
              <a:t> TODO!!!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. The </a:t>
            </a:r>
            <a:r>
              <a:rPr lang="de-DE" dirty="0" err="1"/>
              <a:t>darker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Glutamic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Aspartic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hydrophilic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negative </a:t>
            </a:r>
            <a:r>
              <a:rPr lang="de-DE" dirty="0" err="1"/>
              <a:t>hydrophocity</a:t>
            </a:r>
            <a:r>
              <a:rPr lang="de-DE" dirty="0"/>
              <a:t> score.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phenylalanine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leucine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helix</a:t>
            </a:r>
            <a:r>
              <a:rPr lang="de-DE" dirty="0"/>
              <a:t>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different: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17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1:30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overrepresanted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underrepresnented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hydrophilic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70%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SVM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5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tested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resulted</a:t>
            </a:r>
            <a:r>
              <a:rPr lang="de-DE" dirty="0"/>
              <a:t> in a SVM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C=100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0.1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SVM </a:t>
            </a:r>
            <a:r>
              <a:rPr lang="de-DE" dirty="0" err="1"/>
              <a:t>achieved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0.96 </a:t>
            </a:r>
            <a:r>
              <a:rPr lang="de-DE" dirty="0" err="1"/>
              <a:t>and</a:t>
            </a:r>
            <a:r>
              <a:rPr lang="de-DE" dirty="0"/>
              <a:t> a Matthews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high.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61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SVM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SVM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curiosity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svm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deifferent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implivitly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LOOK REPORT!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pairwise</a:t>
            </a:r>
            <a:r>
              <a:rPr lang="de-DE" dirty="0"/>
              <a:t> </a:t>
            </a:r>
            <a:r>
              <a:rPr lang="de-DE" dirty="0" err="1"/>
              <a:t>angles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inconsistent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This </a:t>
            </a:r>
            <a:r>
              <a:rPr lang="de-DE" dirty="0" err="1"/>
              <a:t>inconsistency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angle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25.06.18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25.06.18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25.06.18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25.06.18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25.06.18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25.06.18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25.06.18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Transmembrane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Structures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/>
              <a:t>SSBI – Project 3</a:t>
            </a:r>
          </a:p>
          <a:p>
            <a:r>
              <a:rPr lang="de-DE" dirty="0"/>
              <a:t>Marco Klein, Julian Späth, Julius 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</a:t>
            </a:r>
            <a:b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Angle and distance criteria</a:t>
            </a:r>
            <a:br>
              <a:rPr lang="en-US" dirty="0"/>
            </a:br>
            <a:r>
              <a:rPr lang="en-US" dirty="0"/>
              <a:t>filter False Positive helices</a:t>
            </a:r>
            <a:br>
              <a:rPr lang="en-US" dirty="0"/>
            </a:br>
            <a:r>
              <a:rPr lang="en-US" dirty="0"/>
              <a:t>quite reliably</a:t>
            </a:r>
          </a:p>
          <a:p>
            <a:pPr>
              <a:buClr>
                <a:schemeClr val="accent1"/>
              </a:buClr>
            </a:pPr>
            <a:r>
              <a:rPr lang="en-US" dirty="0"/>
              <a:t>This could be applied to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refine the results of the classifier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2806700" y="4921408"/>
            <a:ext cx="265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5ARH</a:t>
            </a:r>
          </a:p>
          <a:p>
            <a:r>
              <a:rPr lang="de-DE" b="1" u="sng" dirty="0">
                <a:solidFill>
                  <a:schemeClr val="accent1"/>
                </a:solidFill>
              </a:rPr>
              <a:t>Blue:</a:t>
            </a:r>
            <a:r>
              <a:rPr lang="de-DE" dirty="0"/>
              <a:t> classified as TM,</a:t>
            </a:r>
            <a:br>
              <a:rPr lang="de-DE" dirty="0"/>
            </a:br>
            <a:r>
              <a:rPr lang="de-DE" dirty="0"/>
              <a:t>       filtered out</a:t>
            </a:r>
          </a:p>
          <a:p>
            <a:r>
              <a:rPr lang="de-DE" b="1" u="sng" dirty="0">
                <a:solidFill>
                  <a:srgbClr val="FFC000"/>
                </a:solidFill>
              </a:rPr>
              <a:t>Yellow: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used for</a:t>
            </a:r>
          </a:p>
          <a:p>
            <a:r>
              <a:rPr lang="de-DE" dirty="0"/>
              <a:t>       membrane calculation</a:t>
            </a:r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Protein 5ARH</a:t>
            </a:r>
          </a:p>
          <a:p>
            <a:pPr algn="ctr"/>
            <a:r>
              <a:rPr lang="de-DE" sz="2400" dirty="0"/>
              <a:t>(ATP synthase)</a:t>
            </a:r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Helices classified</a:t>
            </a:r>
          </a:p>
          <a:p>
            <a:pPr algn="ctr"/>
            <a:r>
              <a:rPr lang="de-DE" sz="2400" dirty="0"/>
              <a:t>as transmembrane</a:t>
            </a:r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1:</a:t>
            </a:r>
          </a:p>
          <a:p>
            <a:pPr algn="ctr"/>
            <a:r>
              <a:rPr lang="de-DE" sz="2400" dirty="0"/>
              <a:t>by angle</a:t>
            </a:r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2:</a:t>
            </a:r>
          </a:p>
          <a:p>
            <a:pPr algn="ctr"/>
            <a:r>
              <a:rPr lang="de-DE" sz="2400" dirty="0"/>
              <a:t>by distance</a:t>
            </a:r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Membrane</a:t>
            </a:r>
          </a:p>
          <a:p>
            <a:pPr algn="ctr"/>
            <a:r>
              <a:rPr lang="de-DE" sz="2400" dirty="0"/>
              <a:t>calculation</a:t>
            </a:r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32" y="2915117"/>
            <a:ext cx="4805235" cy="3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Before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19E32-4BEA-9B49-8833-27223113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3B3544-A600-ED47-B598-18DAB591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6A20F-FF94-FE43-9960-AA252921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00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many important</a:t>
            </a:r>
            <a:br>
              <a:rPr lang="en-US" sz="3200" dirty="0"/>
            </a:br>
            <a:r>
              <a:rPr lang="en-US" sz="3200" dirty="0"/>
              <a:t>physiological 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Scores for non-TM proteins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Globulin -&gt; 0.169</a:t>
            </a:r>
          </a:p>
          <a:p>
            <a:r>
              <a:rPr lang="de-DE" dirty="0"/>
              <a:t>Hexokinase -&gt; 0.162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PDB entries have no information 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PDB</a:t>
            </a:r>
          </a:p>
          <a:p>
            <a:pPr algn="ctr"/>
            <a:r>
              <a:rPr lang="de-DE" sz="2800" dirty="0"/>
              <a:t>Entry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Helices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Is helix TM?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Classifier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Calculate Membrane Geometry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TM</a:t>
            </a:r>
          </a:p>
          <a:p>
            <a:pPr algn="ctr"/>
            <a:r>
              <a:rPr lang="de-DE" sz="2400" dirty="0"/>
              <a:t>Helices</a:t>
            </a:r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Find </a:t>
            </a:r>
            <a:r>
              <a:rPr lang="en-US" sz="3200" dirty="0">
                <a:solidFill>
                  <a:schemeClr val="accent1"/>
                </a:solidFill>
              </a:rPr>
              <a:t>overlap</a:t>
            </a:r>
            <a:r>
              <a:rPr lang="en-US" sz="3200" dirty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Overlap	≥ 70% → positive samples</a:t>
            </a:r>
            <a:br>
              <a:rPr lang="en-US" sz="3200" dirty="0"/>
            </a:br>
            <a:r>
              <a:rPr lang="en-US" sz="3200" dirty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Additional neg. samples from</a:t>
            </a:r>
            <a:br>
              <a:rPr lang="en-US" sz="3200" dirty="0"/>
            </a:br>
            <a:r>
              <a:rPr lang="en-US" sz="3200" dirty="0"/>
              <a:t>globular proteins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35,000 TM vs 48,000 Non-TM helices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non-TM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Amino Acid Composition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9579" y="1727316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Helix length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220772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597" y="1517801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Features: Amino acid counts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rgbClr val="FF0000"/>
                </a:solidFill>
              </a:rPr>
              <a:t>Feature Representation… TODO</a:t>
            </a:r>
            <a:endParaRPr lang="en-US" sz="2800" dirty="0">
              <a:solidFill>
                <a:srgbClr val="FF0000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3200" dirty="0"/>
              <a:t>Classifier: Support Vector Machine (SVM)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30% Test Data for evaluation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70% Training data </a:t>
            </a:r>
            <a:r>
              <a:rPr lang="en-US" dirty="0">
                <a:sym typeface="Wingdings" pitchFamily="2" charset="2"/>
              </a:rPr>
              <a:t> 5 fold cross validation for grid search parameter optimization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ym typeface="Wingdings" pitchFamily="2" charset="2"/>
              </a:rPr>
              <a:t>Kernel (Linear, </a:t>
            </a:r>
            <a:r>
              <a:rPr lang="en-US" dirty="0" err="1">
                <a:sym typeface="Wingdings" pitchFamily="2" charset="2"/>
              </a:rPr>
              <a:t>rbf</a:t>
            </a:r>
            <a:r>
              <a:rPr lang="en-US" dirty="0">
                <a:sym typeface="Wingdings" pitchFamily="2" charset="2"/>
              </a:rPr>
              <a:t>) 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ym typeface="Wingdings" pitchFamily="2" charset="2"/>
              </a:rPr>
              <a:t>Parameters (C, gamma)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Result: 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SVM with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rbf</a:t>
                </a:r>
                <a:r>
                  <a:rPr lang="en-US" sz="2800" dirty="0"/>
                  <a:t> kernel 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 = 100,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Performance: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Evaluated on test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  <a:blipFill>
                <a:blip r:embed="rId3"/>
                <a:stretch>
                  <a:fillRect l="-1768" t="-22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B3A4565-9260-544C-87D5-F44C0B89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41068"/>
              </p:ext>
            </p:extLst>
          </p:nvPr>
        </p:nvGraphicFramePr>
        <p:xfrm>
          <a:off x="1945902" y="4478405"/>
          <a:ext cx="5252196" cy="109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732">
                  <a:extLst>
                    <a:ext uri="{9D8B030D-6E8A-4147-A177-3AD203B41FA5}">
                      <a16:colId xmlns:a16="http://schemas.microsoft.com/office/drawing/2014/main" val="3381123467"/>
                    </a:ext>
                  </a:extLst>
                </a:gridCol>
                <a:gridCol w="1750732">
                  <a:extLst>
                    <a:ext uri="{9D8B030D-6E8A-4147-A177-3AD203B41FA5}">
                      <a16:colId xmlns:a16="http://schemas.microsoft.com/office/drawing/2014/main" val="729538991"/>
                    </a:ext>
                  </a:extLst>
                </a:gridCol>
                <a:gridCol w="1750732">
                  <a:extLst>
                    <a:ext uri="{9D8B030D-6E8A-4147-A177-3AD203B41FA5}">
                      <a16:colId xmlns:a16="http://schemas.microsoft.com/office/drawing/2014/main" val="3318038114"/>
                    </a:ext>
                  </a:extLst>
                </a:gridCol>
              </a:tblGrid>
              <a:tr h="548859">
                <a:tc>
                  <a:txBody>
                    <a:bodyPr/>
                    <a:lstStyle/>
                    <a:p>
                      <a:r>
                        <a:rPr lang="de-DE" sz="28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1670"/>
                  </a:ext>
                </a:extLst>
              </a:tr>
              <a:tr h="548859">
                <a:tc>
                  <a:txBody>
                    <a:bodyPr/>
                    <a:lstStyle/>
                    <a:p>
                      <a:r>
                        <a:rPr lang="de-DE" sz="28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1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0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SVM learned hydrophobicity measure</a:t>
            </a:r>
            <a:br>
              <a:rPr lang="en-US" dirty="0"/>
            </a:br>
            <a:r>
              <a:rPr lang="en-US" dirty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Filter potential FP TM helices</a:t>
            </a:r>
            <a:br>
              <a:rPr lang="en-US" sz="2800" dirty="0"/>
            </a:br>
            <a:r>
              <a:rPr lang="en-US" sz="2800" dirty="0"/>
              <a:t>via angle and distance information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/>
          </a:p>
          <a:p>
            <a:pPr>
              <a:buClr>
                <a:schemeClr val="accent1"/>
              </a:buClr>
            </a:pPr>
            <a:r>
              <a:rPr lang="en-US" sz="3200" dirty="0" err="1"/>
              <a:t>Optimisation</a:t>
            </a:r>
            <a:endParaRPr lang="en-US" sz="3200" dirty="0"/>
          </a:p>
          <a:p>
            <a:pPr lvl="1">
              <a:buClr>
                <a:schemeClr val="accent1"/>
              </a:buClr>
            </a:pPr>
            <a:r>
              <a:rPr lang="en-US" sz="2800" dirty="0"/>
              <a:t>Objective function: </a:t>
            </a:r>
            <a:r>
              <a:rPr lang="en-US" sz="2800" dirty="0">
                <a:solidFill>
                  <a:schemeClr val="accent1"/>
                </a:solidFill>
              </a:rPr>
              <a:t>Q-value </a:t>
            </a:r>
            <a:r>
              <a:rPr lang="en-US" sz="2800" dirty="0"/>
              <a:t>(</a:t>
            </a:r>
            <a:r>
              <a:rPr lang="en-US" sz="2800" dirty="0" err="1"/>
              <a:t>Tusnády</a:t>
            </a:r>
            <a:r>
              <a:rPr lang="en-US" sz="2800" dirty="0"/>
              <a:t>, 2004)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Sample test vectors in cone</a:t>
            </a:r>
            <a:br>
              <a:rPr lang="en-US" sz="2800" dirty="0"/>
            </a:br>
            <a:r>
              <a:rPr lang="en-US" sz="2800" dirty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736</Words>
  <Application>Microsoft Macintosh PowerPoint</Application>
  <PresentationFormat>Bildschirmpräsentation (4:3)</PresentationFormat>
  <Paragraphs>158</Paragraphs>
  <Slides>21</Slides>
  <Notes>19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TM vs non-TM helices</vt:lpstr>
      <vt:lpstr>Helix Classification</vt:lpstr>
      <vt:lpstr>Helix Classification</vt:lpstr>
      <vt:lpstr>Linear SVM weights</vt:lpstr>
      <vt:lpstr>Membrane geometry calculation</vt:lpstr>
      <vt:lpstr>False Positive Removal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Membrane geometry calculation</vt:lpstr>
      <vt:lpstr>Optimisation result</vt:lpstr>
      <vt:lpstr>Optimisation result</vt:lpstr>
      <vt:lpstr>FINISH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Julian Späth</cp:lastModifiedBy>
  <cp:revision>41</cp:revision>
  <dcterms:created xsi:type="dcterms:W3CDTF">2018-06-20T10:51:57Z</dcterms:created>
  <dcterms:modified xsi:type="dcterms:W3CDTF">2018-06-25T11:18:08Z</dcterms:modified>
</cp:coreProperties>
</file>